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8" r:id="rId3"/>
    <p:sldId id="259" r:id="rId4"/>
    <p:sldId id="260" r:id="rId5"/>
    <p:sldId id="261" r:id="rId6"/>
    <p:sldId id="262" r:id="rId7"/>
    <p:sldId id="263" r:id="rId8"/>
    <p:sldId id="264" r:id="rId9"/>
    <p:sldId id="265" r:id="rId10"/>
    <p:sldId id="267" r:id="rId11"/>
    <p:sldId id="270" r:id="rId12"/>
    <p:sldId id="266" r:id="rId13"/>
    <p:sldId id="268" r:id="rId14"/>
    <p:sldId id="271" r:id="rId15"/>
    <p:sldId id="269"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895"/>
    <p:restoredTop sz="94533"/>
  </p:normalViewPr>
  <p:slideViewPr>
    <p:cSldViewPr snapToGrid="0" snapToObjects="1">
      <p:cViewPr varScale="1">
        <p:scale>
          <a:sx n="98" d="100"/>
          <a:sy n="98" d="100"/>
        </p:scale>
        <p:origin x="224" y="12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C2F53C6-0009-9140-A6AB-A37598E224D7}" type="datetimeFigureOut">
              <a:rPr lang="en-US" smtClean="0"/>
              <a:t>5/14/20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B056E2-CF71-C045-8B60-221634EFC8D0}" type="slidenum">
              <a:rPr lang="en-US" smtClean="0"/>
              <a:t>‹#›</a:t>
            </a:fld>
            <a:endParaRPr lang="en-US"/>
          </a:p>
        </p:txBody>
      </p:sp>
    </p:spTree>
    <p:extLst>
      <p:ext uri="{BB962C8B-B14F-4D97-AF65-F5344CB8AC3E}">
        <p14:creationId xmlns:p14="http://schemas.microsoft.com/office/powerpoint/2010/main" val="27907799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2F53C6-0009-9140-A6AB-A37598E224D7}" type="datetimeFigureOut">
              <a:rPr lang="en-US" smtClean="0"/>
              <a:t>5/14/20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B056E2-CF71-C045-8B60-221634EFC8D0}" type="slidenum">
              <a:rPr lang="en-US" smtClean="0"/>
              <a:t>‹#›</a:t>
            </a:fld>
            <a:endParaRPr lang="en-US"/>
          </a:p>
        </p:txBody>
      </p:sp>
    </p:spTree>
    <p:extLst>
      <p:ext uri="{BB962C8B-B14F-4D97-AF65-F5344CB8AC3E}">
        <p14:creationId xmlns:p14="http://schemas.microsoft.com/office/powerpoint/2010/main" val="28843514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2F53C6-0009-9140-A6AB-A37598E224D7}" type="datetimeFigureOut">
              <a:rPr lang="en-US" smtClean="0"/>
              <a:t>5/14/20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B056E2-CF71-C045-8B60-221634EFC8D0}" type="slidenum">
              <a:rPr lang="en-US" smtClean="0"/>
              <a:t>‹#›</a:t>
            </a:fld>
            <a:endParaRPr lang="en-US"/>
          </a:p>
        </p:txBody>
      </p:sp>
    </p:spTree>
    <p:extLst>
      <p:ext uri="{BB962C8B-B14F-4D97-AF65-F5344CB8AC3E}">
        <p14:creationId xmlns:p14="http://schemas.microsoft.com/office/powerpoint/2010/main" val="28029461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2F53C6-0009-9140-A6AB-A37598E224D7}" type="datetimeFigureOut">
              <a:rPr lang="en-US" smtClean="0"/>
              <a:t>5/14/20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B056E2-CF71-C045-8B60-221634EFC8D0}" type="slidenum">
              <a:rPr lang="en-US" smtClean="0"/>
              <a:t>‹#›</a:t>
            </a:fld>
            <a:endParaRPr lang="en-US"/>
          </a:p>
        </p:txBody>
      </p:sp>
    </p:spTree>
    <p:extLst>
      <p:ext uri="{BB962C8B-B14F-4D97-AF65-F5344CB8AC3E}">
        <p14:creationId xmlns:p14="http://schemas.microsoft.com/office/powerpoint/2010/main" val="2482831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C2F53C6-0009-9140-A6AB-A37598E224D7}" type="datetimeFigureOut">
              <a:rPr lang="en-US" smtClean="0"/>
              <a:t>5/14/20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B056E2-CF71-C045-8B60-221634EFC8D0}" type="slidenum">
              <a:rPr lang="en-US" smtClean="0"/>
              <a:t>‹#›</a:t>
            </a:fld>
            <a:endParaRPr lang="en-US"/>
          </a:p>
        </p:txBody>
      </p:sp>
    </p:spTree>
    <p:extLst>
      <p:ext uri="{BB962C8B-B14F-4D97-AF65-F5344CB8AC3E}">
        <p14:creationId xmlns:p14="http://schemas.microsoft.com/office/powerpoint/2010/main" val="24490024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C2F53C6-0009-9140-A6AB-A37598E224D7}" type="datetimeFigureOut">
              <a:rPr lang="en-US" smtClean="0"/>
              <a:t>5/14/20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B056E2-CF71-C045-8B60-221634EFC8D0}" type="slidenum">
              <a:rPr lang="en-US" smtClean="0"/>
              <a:t>‹#›</a:t>
            </a:fld>
            <a:endParaRPr lang="en-US"/>
          </a:p>
        </p:txBody>
      </p:sp>
    </p:spTree>
    <p:extLst>
      <p:ext uri="{BB962C8B-B14F-4D97-AF65-F5344CB8AC3E}">
        <p14:creationId xmlns:p14="http://schemas.microsoft.com/office/powerpoint/2010/main" val="4805914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C2F53C6-0009-9140-A6AB-A37598E224D7}" type="datetimeFigureOut">
              <a:rPr lang="en-US" smtClean="0"/>
              <a:t>5/14/20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B056E2-CF71-C045-8B60-221634EFC8D0}" type="slidenum">
              <a:rPr lang="en-US" smtClean="0"/>
              <a:t>‹#›</a:t>
            </a:fld>
            <a:endParaRPr lang="en-US"/>
          </a:p>
        </p:txBody>
      </p:sp>
    </p:spTree>
    <p:extLst>
      <p:ext uri="{BB962C8B-B14F-4D97-AF65-F5344CB8AC3E}">
        <p14:creationId xmlns:p14="http://schemas.microsoft.com/office/powerpoint/2010/main" val="20795590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C2F53C6-0009-9140-A6AB-A37598E224D7}" type="datetimeFigureOut">
              <a:rPr lang="en-US" smtClean="0"/>
              <a:t>5/14/20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B056E2-CF71-C045-8B60-221634EFC8D0}" type="slidenum">
              <a:rPr lang="en-US" smtClean="0"/>
              <a:t>‹#›</a:t>
            </a:fld>
            <a:endParaRPr lang="en-US"/>
          </a:p>
        </p:txBody>
      </p:sp>
    </p:spTree>
    <p:extLst>
      <p:ext uri="{BB962C8B-B14F-4D97-AF65-F5344CB8AC3E}">
        <p14:creationId xmlns:p14="http://schemas.microsoft.com/office/powerpoint/2010/main" val="3576574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2F53C6-0009-9140-A6AB-A37598E224D7}" type="datetimeFigureOut">
              <a:rPr lang="en-US" smtClean="0"/>
              <a:t>5/14/20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B056E2-CF71-C045-8B60-221634EFC8D0}" type="slidenum">
              <a:rPr lang="en-US" smtClean="0"/>
              <a:t>‹#›</a:t>
            </a:fld>
            <a:endParaRPr lang="en-US"/>
          </a:p>
        </p:txBody>
      </p:sp>
    </p:spTree>
    <p:extLst>
      <p:ext uri="{BB962C8B-B14F-4D97-AF65-F5344CB8AC3E}">
        <p14:creationId xmlns:p14="http://schemas.microsoft.com/office/powerpoint/2010/main" val="4326046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C2F53C6-0009-9140-A6AB-A37598E224D7}" type="datetimeFigureOut">
              <a:rPr lang="en-US" smtClean="0"/>
              <a:t>5/14/20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B056E2-CF71-C045-8B60-221634EFC8D0}" type="slidenum">
              <a:rPr lang="en-US" smtClean="0"/>
              <a:t>‹#›</a:t>
            </a:fld>
            <a:endParaRPr lang="en-US"/>
          </a:p>
        </p:txBody>
      </p:sp>
    </p:spTree>
    <p:extLst>
      <p:ext uri="{BB962C8B-B14F-4D97-AF65-F5344CB8AC3E}">
        <p14:creationId xmlns:p14="http://schemas.microsoft.com/office/powerpoint/2010/main" val="4020918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C2F53C6-0009-9140-A6AB-A37598E224D7}" type="datetimeFigureOut">
              <a:rPr lang="en-US" smtClean="0"/>
              <a:t>5/14/20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B056E2-CF71-C045-8B60-221634EFC8D0}" type="slidenum">
              <a:rPr lang="en-US" smtClean="0"/>
              <a:t>‹#›</a:t>
            </a:fld>
            <a:endParaRPr lang="en-US"/>
          </a:p>
        </p:txBody>
      </p:sp>
    </p:spTree>
    <p:extLst>
      <p:ext uri="{BB962C8B-B14F-4D97-AF65-F5344CB8AC3E}">
        <p14:creationId xmlns:p14="http://schemas.microsoft.com/office/powerpoint/2010/main" val="15415306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2F53C6-0009-9140-A6AB-A37598E224D7}" type="datetimeFigureOut">
              <a:rPr lang="en-US" smtClean="0"/>
              <a:t>5/14/20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B056E2-CF71-C045-8B60-221634EFC8D0}" type="slidenum">
              <a:rPr lang="en-US" smtClean="0"/>
              <a:t>‹#›</a:t>
            </a:fld>
            <a:endParaRPr lang="en-US"/>
          </a:p>
        </p:txBody>
      </p:sp>
    </p:spTree>
    <p:extLst>
      <p:ext uri="{BB962C8B-B14F-4D97-AF65-F5344CB8AC3E}">
        <p14:creationId xmlns:p14="http://schemas.microsoft.com/office/powerpoint/2010/main" val="93098163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D030AD8-4200-AE4A-B870-39D0EEA3A1A0}"/>
              </a:ext>
            </a:extLst>
          </p:cNvPr>
          <p:cNvSpPr>
            <a:spLocks noGrp="1"/>
          </p:cNvSpPr>
          <p:nvPr>
            <p:ph type="title"/>
          </p:nvPr>
        </p:nvSpPr>
        <p:spPr/>
        <p:txBody>
          <a:bodyPr>
            <a:normAutofit/>
          </a:bodyPr>
          <a:lstStyle/>
          <a:p>
            <a:pPr algn="ctr"/>
            <a:r>
              <a:rPr lang="en-US" sz="4000" b="1" dirty="0"/>
              <a:t>“‘Britain and the World’ </a:t>
            </a:r>
            <a:br>
              <a:rPr lang="en-US" sz="4000" b="1" dirty="0"/>
            </a:br>
            <a:r>
              <a:rPr lang="en-US" sz="4000" b="1" dirty="0"/>
              <a:t>in the World of British History”</a:t>
            </a:r>
            <a:endParaRPr lang="en-US" dirty="0"/>
          </a:p>
        </p:txBody>
      </p:sp>
      <p:sp>
        <p:nvSpPr>
          <p:cNvPr id="3" name="Subtitle 2">
            <a:extLst>
              <a:ext uri="{FF2B5EF4-FFF2-40B4-BE49-F238E27FC236}">
                <a16:creationId xmlns:a16="http://schemas.microsoft.com/office/drawing/2014/main" id="{883C2979-D41D-614B-8862-8EC4171C69B3}"/>
              </a:ext>
            </a:extLst>
          </p:cNvPr>
          <p:cNvSpPr>
            <a:spLocks noGrp="1"/>
          </p:cNvSpPr>
          <p:nvPr>
            <p:ph sz="half" idx="1"/>
          </p:nvPr>
        </p:nvSpPr>
        <p:spPr>
          <a:xfrm>
            <a:off x="470262" y="2081054"/>
            <a:ext cx="3735977" cy="4351338"/>
          </a:xfrm>
        </p:spPr>
        <p:txBody>
          <a:bodyPr/>
          <a:lstStyle/>
          <a:p>
            <a:pPr marL="0" indent="0" algn="ctr">
              <a:buNone/>
            </a:pPr>
            <a:endParaRPr lang="en-US" dirty="0"/>
          </a:p>
          <a:p>
            <a:pPr marL="0" indent="0" algn="ctr">
              <a:buNone/>
            </a:pPr>
            <a:endParaRPr lang="en-US" dirty="0"/>
          </a:p>
          <a:p>
            <a:pPr marL="0" indent="0" algn="ctr">
              <a:buNone/>
            </a:pPr>
            <a:r>
              <a:rPr lang="en-US" dirty="0"/>
              <a:t>Guy </a:t>
            </a:r>
            <a:r>
              <a:rPr lang="en-US" dirty="0" err="1"/>
              <a:t>Ortolano</a:t>
            </a:r>
            <a:endParaRPr lang="en-US" dirty="0"/>
          </a:p>
          <a:p>
            <a:pPr marL="0" indent="0" algn="ctr">
              <a:buNone/>
            </a:pPr>
            <a:r>
              <a:rPr lang="en-US" dirty="0"/>
              <a:t>New York University</a:t>
            </a:r>
          </a:p>
          <a:p>
            <a:pPr marL="0" indent="0" algn="ctr">
              <a:buNone/>
            </a:pPr>
            <a:r>
              <a:rPr lang="en-US" dirty="0"/>
              <a:t>September 20, 2018</a:t>
            </a:r>
          </a:p>
          <a:p>
            <a:endParaRPr lang="en-US" dirty="0"/>
          </a:p>
        </p:txBody>
      </p:sp>
      <p:pic>
        <p:nvPicPr>
          <p:cNvPr id="8" name="Content Placeholder 7">
            <a:extLst>
              <a:ext uri="{FF2B5EF4-FFF2-40B4-BE49-F238E27FC236}">
                <a16:creationId xmlns:a16="http://schemas.microsoft.com/office/drawing/2014/main" id="{4D18445E-5B91-6942-A2DF-C6C4C7F9DC66}"/>
              </a:ext>
            </a:extLst>
          </p:cNvPr>
          <p:cNvPicPr>
            <a:picLocks noGrp="1" noChangeAspect="1"/>
          </p:cNvPicPr>
          <p:nvPr>
            <p:ph sz="half" idx="2"/>
          </p:nvPr>
        </p:nvPicPr>
        <p:blipFill>
          <a:blip r:embed="rId2"/>
          <a:stretch>
            <a:fillRect/>
          </a:stretch>
        </p:blipFill>
        <p:spPr>
          <a:xfrm>
            <a:off x="4629145" y="2081054"/>
            <a:ext cx="7182201" cy="3840480"/>
          </a:xfrm>
        </p:spPr>
      </p:pic>
      <p:sp>
        <p:nvSpPr>
          <p:cNvPr id="9" name="TextBox 8">
            <a:extLst>
              <a:ext uri="{FF2B5EF4-FFF2-40B4-BE49-F238E27FC236}">
                <a16:creationId xmlns:a16="http://schemas.microsoft.com/office/drawing/2014/main" id="{CC9A5D26-1025-B049-9E45-BD4F55983902}"/>
              </a:ext>
            </a:extLst>
          </p:cNvPr>
          <p:cNvSpPr txBox="1"/>
          <p:nvPr/>
        </p:nvSpPr>
        <p:spPr>
          <a:xfrm>
            <a:off x="4629145" y="6035040"/>
            <a:ext cx="7088238" cy="646331"/>
          </a:xfrm>
          <a:prstGeom prst="rect">
            <a:avLst/>
          </a:prstGeom>
          <a:noFill/>
        </p:spPr>
        <p:txBody>
          <a:bodyPr wrap="square" rtlCol="0">
            <a:spAutoFit/>
          </a:bodyPr>
          <a:lstStyle/>
          <a:p>
            <a:pPr algn="ctr"/>
            <a:r>
              <a:rPr lang="en-US" i="1" dirty="0"/>
              <a:t>A map of the world reflecting the number of times the Guardian wrote about each country in 2010.</a:t>
            </a:r>
          </a:p>
        </p:txBody>
      </p:sp>
    </p:spTree>
    <p:extLst>
      <p:ext uri="{BB962C8B-B14F-4D97-AF65-F5344CB8AC3E}">
        <p14:creationId xmlns:p14="http://schemas.microsoft.com/office/powerpoint/2010/main" val="28904579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C2DBDE-651C-6741-8FE9-4D0B87BBA5CF}"/>
              </a:ext>
            </a:extLst>
          </p:cNvPr>
          <p:cNvSpPr>
            <a:spLocks noGrp="1"/>
          </p:cNvSpPr>
          <p:nvPr>
            <p:ph type="title"/>
          </p:nvPr>
        </p:nvSpPr>
        <p:spPr/>
        <p:txBody>
          <a:bodyPr>
            <a:normAutofit/>
          </a:bodyPr>
          <a:lstStyle/>
          <a:p>
            <a:r>
              <a:rPr lang="en-US" sz="2800" b="1" dirty="0"/>
              <a:t>Issues for consideration in searching and hiring:</a:t>
            </a:r>
            <a:br>
              <a:rPr lang="en-US" sz="2800" b="1" dirty="0"/>
            </a:br>
            <a:r>
              <a:rPr lang="en-US" sz="2800" b="1" dirty="0"/>
              <a:t>(</a:t>
            </a:r>
            <a:r>
              <a:rPr lang="en-US" sz="2800" b="1" dirty="0" err="1"/>
              <a:t>i</a:t>
            </a:r>
            <a:r>
              <a:rPr lang="en-US" sz="2800" b="1" dirty="0"/>
              <a:t>) Where is the field of British history now?</a:t>
            </a:r>
          </a:p>
        </p:txBody>
      </p:sp>
      <p:sp>
        <p:nvSpPr>
          <p:cNvPr id="10" name="Text Placeholder 9">
            <a:extLst>
              <a:ext uri="{FF2B5EF4-FFF2-40B4-BE49-F238E27FC236}">
                <a16:creationId xmlns:a16="http://schemas.microsoft.com/office/drawing/2014/main" id="{B44E9A20-45CD-B743-A72F-9FD15E4B8322}"/>
              </a:ext>
            </a:extLst>
          </p:cNvPr>
          <p:cNvSpPr>
            <a:spLocks noGrp="1"/>
          </p:cNvSpPr>
          <p:nvPr>
            <p:ph type="body" idx="1"/>
          </p:nvPr>
        </p:nvSpPr>
        <p:spPr/>
        <p:txBody>
          <a:bodyPr/>
          <a:lstStyle/>
          <a:p>
            <a:r>
              <a:rPr lang="en-US" dirty="0"/>
              <a:t>UK:</a:t>
            </a:r>
          </a:p>
        </p:txBody>
      </p:sp>
      <p:sp>
        <p:nvSpPr>
          <p:cNvPr id="11" name="Text Placeholder 10">
            <a:extLst>
              <a:ext uri="{FF2B5EF4-FFF2-40B4-BE49-F238E27FC236}">
                <a16:creationId xmlns:a16="http://schemas.microsoft.com/office/drawing/2014/main" id="{70DF94D5-68C4-1B4D-981D-566D32DEF15C}"/>
              </a:ext>
            </a:extLst>
          </p:cNvPr>
          <p:cNvSpPr>
            <a:spLocks noGrp="1"/>
          </p:cNvSpPr>
          <p:nvPr>
            <p:ph type="body" sz="quarter" idx="3"/>
          </p:nvPr>
        </p:nvSpPr>
        <p:spPr/>
        <p:txBody>
          <a:bodyPr/>
          <a:lstStyle/>
          <a:p>
            <a:r>
              <a:rPr lang="en-US" dirty="0"/>
              <a:t>US:</a:t>
            </a:r>
          </a:p>
        </p:txBody>
      </p:sp>
      <p:pic>
        <p:nvPicPr>
          <p:cNvPr id="12" name="Content Placeholder 11">
            <a:extLst>
              <a:ext uri="{FF2B5EF4-FFF2-40B4-BE49-F238E27FC236}">
                <a16:creationId xmlns:a16="http://schemas.microsoft.com/office/drawing/2014/main" id="{8FA3CF4D-1503-4849-97B1-8B290D3A9C75}"/>
              </a:ext>
            </a:extLst>
          </p:cNvPr>
          <p:cNvPicPr>
            <a:picLocks noGrp="1" noChangeAspect="1"/>
          </p:cNvPicPr>
          <p:nvPr>
            <p:ph sz="quarter" idx="4"/>
          </p:nvPr>
        </p:nvPicPr>
        <p:blipFill>
          <a:blip r:embed="rId2"/>
          <a:stretch>
            <a:fillRect/>
          </a:stretch>
        </p:blipFill>
        <p:spPr>
          <a:xfrm>
            <a:off x="6172200" y="2619640"/>
            <a:ext cx="5183188" cy="3455458"/>
          </a:xfrm>
        </p:spPr>
      </p:pic>
      <p:pic>
        <p:nvPicPr>
          <p:cNvPr id="6" name="Content Placeholder 5">
            <a:extLst>
              <a:ext uri="{FF2B5EF4-FFF2-40B4-BE49-F238E27FC236}">
                <a16:creationId xmlns:a16="http://schemas.microsoft.com/office/drawing/2014/main" id="{1A7A5BA8-3CF6-574C-B9BC-A3BBE64F3EAC}"/>
              </a:ext>
            </a:extLst>
          </p:cNvPr>
          <p:cNvPicPr>
            <a:picLocks noGrp="1" noChangeAspect="1"/>
          </p:cNvPicPr>
          <p:nvPr>
            <p:ph sz="half" idx="2"/>
          </p:nvPr>
        </p:nvPicPr>
        <p:blipFill>
          <a:blip r:embed="rId3"/>
          <a:stretch>
            <a:fillRect/>
          </a:stretch>
        </p:blipFill>
        <p:spPr>
          <a:xfrm>
            <a:off x="839788" y="2628107"/>
            <a:ext cx="5157787" cy="3438524"/>
          </a:xfrm>
        </p:spPr>
      </p:pic>
    </p:spTree>
    <p:extLst>
      <p:ext uri="{BB962C8B-B14F-4D97-AF65-F5344CB8AC3E}">
        <p14:creationId xmlns:p14="http://schemas.microsoft.com/office/powerpoint/2010/main" val="26130924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9F4C9C12-50DA-2548-8379-2EB6030DE0C2}"/>
              </a:ext>
            </a:extLst>
          </p:cNvPr>
          <p:cNvSpPr>
            <a:spLocks noGrp="1"/>
          </p:cNvSpPr>
          <p:nvPr>
            <p:ph type="title"/>
          </p:nvPr>
        </p:nvSpPr>
        <p:spPr/>
        <p:txBody>
          <a:bodyPr>
            <a:normAutofit/>
          </a:bodyPr>
          <a:lstStyle/>
          <a:p>
            <a:r>
              <a:rPr lang="en-US" sz="2800" b="1" dirty="0"/>
              <a:t>Issues for consideration in searching and hiring:</a:t>
            </a:r>
            <a:br>
              <a:rPr lang="en-US" sz="2800" b="1" dirty="0"/>
            </a:br>
            <a:r>
              <a:rPr lang="en-US" sz="2800" b="1" dirty="0"/>
              <a:t>(ii) Where is the field of British history going?</a:t>
            </a:r>
          </a:p>
        </p:txBody>
      </p:sp>
      <p:sp>
        <p:nvSpPr>
          <p:cNvPr id="8" name="Content Placeholder 7">
            <a:extLst>
              <a:ext uri="{FF2B5EF4-FFF2-40B4-BE49-F238E27FC236}">
                <a16:creationId xmlns:a16="http://schemas.microsoft.com/office/drawing/2014/main" id="{103FE1C2-9694-FF4A-A63E-230374E35F98}"/>
              </a:ext>
            </a:extLst>
          </p:cNvPr>
          <p:cNvSpPr>
            <a:spLocks noGrp="1"/>
          </p:cNvSpPr>
          <p:nvPr>
            <p:ph idx="1"/>
          </p:nvPr>
        </p:nvSpPr>
        <p:spPr>
          <a:xfrm>
            <a:off x="838200" y="2181497"/>
            <a:ext cx="10515600" cy="3995466"/>
          </a:xfrm>
        </p:spPr>
        <p:txBody>
          <a:bodyPr/>
          <a:lstStyle/>
          <a:p>
            <a:r>
              <a:rPr lang="en-US" dirty="0"/>
              <a:t>Recent “Britain &amp; the World” searches at the University of Bristol and the University of York . . .</a:t>
            </a:r>
          </a:p>
          <a:p>
            <a:pPr marL="0" indent="0">
              <a:buNone/>
            </a:pPr>
            <a:endParaRPr lang="en-US" dirty="0"/>
          </a:p>
          <a:p>
            <a:pPr lvl="1"/>
            <a:r>
              <a:rPr lang="en-US" dirty="0"/>
              <a:t>. . . but of Bristol’s 43 historians, 22 study British and Irish history.</a:t>
            </a:r>
          </a:p>
          <a:p>
            <a:pPr marL="457200" lvl="1" indent="0">
              <a:buNone/>
            </a:pPr>
            <a:endParaRPr lang="en-US" dirty="0"/>
          </a:p>
          <a:p>
            <a:pPr lvl="1"/>
            <a:r>
              <a:rPr lang="en-US" dirty="0"/>
              <a:t>. . . and of York’s 50+ historians, 25 study British and Irish history.</a:t>
            </a:r>
          </a:p>
          <a:p>
            <a:pPr lvl="1"/>
            <a:endParaRPr lang="en-US" dirty="0"/>
          </a:p>
          <a:p>
            <a:r>
              <a:rPr lang="en-US" dirty="0"/>
              <a:t>Essential new field, or the 25</a:t>
            </a:r>
            <a:r>
              <a:rPr lang="en-US" baseline="30000" dirty="0"/>
              <a:t>th</a:t>
            </a:r>
            <a:r>
              <a:rPr lang="en-US" dirty="0"/>
              <a:t> priority?</a:t>
            </a:r>
          </a:p>
        </p:txBody>
      </p:sp>
    </p:spTree>
    <p:extLst>
      <p:ext uri="{BB962C8B-B14F-4D97-AF65-F5344CB8AC3E}">
        <p14:creationId xmlns:p14="http://schemas.microsoft.com/office/powerpoint/2010/main" val="3767778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animEffect transition="in" filter="checkerboard(across)">
                                      <p:cBhvr>
                                        <p:cTn id="7" dur="500"/>
                                        <p:tgtEl>
                                          <p:spTgt spid="8">
                                            <p:txEl>
                                              <p:pRg st="2" end="2"/>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8">
                                            <p:txEl>
                                              <p:pRg st="4" end="4"/>
                                            </p:txEl>
                                          </p:spTgt>
                                        </p:tgtEl>
                                        <p:attrNameLst>
                                          <p:attrName>style.visibility</p:attrName>
                                        </p:attrNameLst>
                                      </p:cBhvr>
                                      <p:to>
                                        <p:strVal val="visible"/>
                                      </p:to>
                                    </p:set>
                                    <p:animEffect transition="in" filter="checkerboard(across)">
                                      <p:cBhvr>
                                        <p:cTn id="10" dur="500"/>
                                        <p:tgtEl>
                                          <p:spTgt spid="8">
                                            <p:txEl>
                                              <p:pRg st="4" end="4"/>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8">
                                            <p:txEl>
                                              <p:pRg st="6" end="6"/>
                                            </p:txEl>
                                          </p:spTgt>
                                        </p:tgtEl>
                                        <p:attrNameLst>
                                          <p:attrName>style.visibility</p:attrName>
                                        </p:attrNameLst>
                                      </p:cBhvr>
                                      <p:to>
                                        <p:strVal val="visible"/>
                                      </p:to>
                                    </p:set>
                                    <p:animEffect transition="in" filter="checkerboard(across)">
                                      <p:cBhvr>
                                        <p:cTn id="13" dur="500"/>
                                        <p:tgtEl>
                                          <p:spTgt spid="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E43A59-EB4B-A640-8BAC-40DA3FF41A3E}"/>
              </a:ext>
            </a:extLst>
          </p:cNvPr>
          <p:cNvSpPr>
            <a:spLocks noGrp="1"/>
          </p:cNvSpPr>
          <p:nvPr>
            <p:ph type="title"/>
          </p:nvPr>
        </p:nvSpPr>
        <p:spPr>
          <a:xfrm>
            <a:off x="838200" y="365125"/>
            <a:ext cx="10515600" cy="1150166"/>
          </a:xfrm>
        </p:spPr>
        <p:txBody>
          <a:bodyPr>
            <a:normAutofit/>
          </a:bodyPr>
          <a:lstStyle/>
          <a:p>
            <a:r>
              <a:rPr lang="en-US" sz="3100" b="1" dirty="0"/>
              <a:t>Issues for consideration in searching and hiring:</a:t>
            </a:r>
            <a:br>
              <a:rPr lang="en-US" sz="3100" b="1" dirty="0"/>
            </a:br>
            <a:r>
              <a:rPr lang="en-US" sz="3100" b="1" dirty="0"/>
              <a:t>(iii) What gets left out?</a:t>
            </a:r>
            <a:endParaRPr lang="en-US" dirty="0"/>
          </a:p>
        </p:txBody>
      </p:sp>
      <p:sp>
        <p:nvSpPr>
          <p:cNvPr id="5" name="Content Placeholder 4">
            <a:extLst>
              <a:ext uri="{FF2B5EF4-FFF2-40B4-BE49-F238E27FC236}">
                <a16:creationId xmlns:a16="http://schemas.microsoft.com/office/drawing/2014/main" id="{CBC5A916-2F1E-CD44-B734-0ED78C1D360E}"/>
              </a:ext>
            </a:extLst>
          </p:cNvPr>
          <p:cNvSpPr>
            <a:spLocks noGrp="1"/>
          </p:cNvSpPr>
          <p:nvPr>
            <p:ph sz="half" idx="2"/>
          </p:nvPr>
        </p:nvSpPr>
        <p:spPr>
          <a:xfrm>
            <a:off x="6172200" y="2093378"/>
            <a:ext cx="5181600" cy="3902869"/>
          </a:xfrm>
        </p:spPr>
        <p:txBody>
          <a:bodyPr/>
          <a:lstStyle/>
          <a:p>
            <a:r>
              <a:rPr lang="en-US" dirty="0"/>
              <a:t>STEM</a:t>
            </a:r>
          </a:p>
          <a:p>
            <a:r>
              <a:rPr lang="en-US" dirty="0"/>
              <a:t>Ireland</a:t>
            </a:r>
          </a:p>
          <a:p>
            <a:r>
              <a:rPr lang="en-US" dirty="0"/>
              <a:t>Women &amp; gender</a:t>
            </a:r>
          </a:p>
          <a:p>
            <a:r>
              <a:rPr lang="en-US" dirty="0"/>
              <a:t> . . . and all the brave oddballs who, against marketplace logic and the promise of prizes, dare to work on something other than empire!</a:t>
            </a:r>
          </a:p>
        </p:txBody>
      </p:sp>
      <p:pic>
        <p:nvPicPr>
          <p:cNvPr id="10" name="Content Placeholder 9">
            <a:extLst>
              <a:ext uri="{FF2B5EF4-FFF2-40B4-BE49-F238E27FC236}">
                <a16:creationId xmlns:a16="http://schemas.microsoft.com/office/drawing/2014/main" id="{C6F3205D-8158-234E-82A1-77C706545EA4}"/>
              </a:ext>
            </a:extLst>
          </p:cNvPr>
          <p:cNvPicPr>
            <a:picLocks noGrp="1" noChangeAspect="1"/>
          </p:cNvPicPr>
          <p:nvPr>
            <p:ph sz="half" idx="1"/>
          </p:nvPr>
        </p:nvPicPr>
        <p:blipFill>
          <a:blip r:embed="rId2"/>
          <a:stretch>
            <a:fillRect/>
          </a:stretch>
        </p:blipFill>
        <p:spPr>
          <a:xfrm>
            <a:off x="616131" y="2093378"/>
            <a:ext cx="5181600" cy="3454400"/>
          </a:xfrm>
        </p:spPr>
      </p:pic>
    </p:spTree>
    <p:extLst>
      <p:ext uri="{BB962C8B-B14F-4D97-AF65-F5344CB8AC3E}">
        <p14:creationId xmlns:p14="http://schemas.microsoft.com/office/powerpoint/2010/main" val="835903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dissolve">
                                      <p:cBhvr>
                                        <p:cTn id="17" dur="500"/>
                                        <p:tgtEl>
                                          <p:spTgt spid="5">
                                            <p:txEl>
                                              <p:pRg st="2" end="2"/>
                                            </p:txEl>
                                          </p:spTgt>
                                        </p:tgtEl>
                                      </p:cBhvr>
                                    </p:animEffect>
                                  </p:childTnLst>
                                </p:cTn>
                              </p:par>
                              <p:par>
                                <p:cTn id="18" presetID="9" presetClass="entr" presetSubtype="0" fill="hold" nodeType="withEffect">
                                  <p:stCondLst>
                                    <p:cond delay="0"/>
                                  </p:stCondLst>
                                  <p:childTnLst>
                                    <p:set>
                                      <p:cBhvr>
                                        <p:cTn id="19" dur="1" fill="hold">
                                          <p:stCondLst>
                                            <p:cond delay="0"/>
                                          </p:stCondLst>
                                        </p:cTn>
                                        <p:tgtEl>
                                          <p:spTgt spid="5">
                                            <p:txEl>
                                              <p:pRg st="3" end="3"/>
                                            </p:txEl>
                                          </p:spTgt>
                                        </p:tgtEl>
                                        <p:attrNameLst>
                                          <p:attrName>style.visibility</p:attrName>
                                        </p:attrNameLst>
                                      </p:cBhvr>
                                      <p:to>
                                        <p:strVal val="visible"/>
                                      </p:to>
                                    </p:set>
                                    <p:animEffect transition="in" filter="dissolve">
                                      <p:cBhvr>
                                        <p:cTn id="2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AF032-4EC6-0D44-B3D6-22863466B9D8}"/>
              </a:ext>
            </a:extLst>
          </p:cNvPr>
          <p:cNvSpPr>
            <a:spLocks noGrp="1"/>
          </p:cNvSpPr>
          <p:nvPr>
            <p:ph type="title"/>
          </p:nvPr>
        </p:nvSpPr>
        <p:spPr>
          <a:xfrm>
            <a:off x="681446" y="352062"/>
            <a:ext cx="10802983" cy="1325563"/>
          </a:xfrm>
        </p:spPr>
        <p:txBody>
          <a:bodyPr>
            <a:noAutofit/>
          </a:bodyPr>
          <a:lstStyle/>
          <a:p>
            <a:pPr algn="ctr"/>
            <a:r>
              <a:rPr lang="en-US" sz="3200" b="1" dirty="0"/>
              <a:t>Issues for consideration in searching and hiring:</a:t>
            </a:r>
            <a:br>
              <a:rPr lang="en-US" sz="3200" b="1" dirty="0"/>
            </a:br>
            <a:r>
              <a:rPr lang="en-US" sz="3200" b="1" dirty="0"/>
              <a:t>(iv) What is the most intellectually diverse pool?</a:t>
            </a:r>
          </a:p>
        </p:txBody>
      </p:sp>
      <p:pic>
        <p:nvPicPr>
          <p:cNvPr id="14" name="Content Placeholder 13">
            <a:extLst>
              <a:ext uri="{FF2B5EF4-FFF2-40B4-BE49-F238E27FC236}">
                <a16:creationId xmlns:a16="http://schemas.microsoft.com/office/drawing/2014/main" id="{890B0B69-6620-0946-986F-95E642A84E6A}"/>
              </a:ext>
            </a:extLst>
          </p:cNvPr>
          <p:cNvPicPr>
            <a:picLocks noGrp="1" noChangeAspect="1"/>
          </p:cNvPicPr>
          <p:nvPr>
            <p:ph sz="half" idx="2"/>
          </p:nvPr>
        </p:nvPicPr>
        <p:blipFill>
          <a:blip r:embed="rId2"/>
          <a:stretch>
            <a:fillRect/>
          </a:stretch>
        </p:blipFill>
        <p:spPr>
          <a:xfrm>
            <a:off x="6172200" y="2274094"/>
            <a:ext cx="5181600" cy="3454400"/>
          </a:xfrm>
        </p:spPr>
      </p:pic>
      <p:pic>
        <p:nvPicPr>
          <p:cNvPr id="12" name="Content Placeholder 11">
            <a:extLst>
              <a:ext uri="{FF2B5EF4-FFF2-40B4-BE49-F238E27FC236}">
                <a16:creationId xmlns:a16="http://schemas.microsoft.com/office/drawing/2014/main" id="{6E4EE61C-C774-B243-872C-27DEC334C06E}"/>
              </a:ext>
            </a:extLst>
          </p:cNvPr>
          <p:cNvPicPr>
            <a:picLocks noGrp="1" noChangeAspect="1"/>
          </p:cNvPicPr>
          <p:nvPr>
            <p:ph sz="half" idx="1"/>
          </p:nvPr>
        </p:nvPicPr>
        <p:blipFill>
          <a:blip r:embed="rId3"/>
          <a:stretch>
            <a:fillRect/>
          </a:stretch>
        </p:blipFill>
        <p:spPr>
          <a:xfrm>
            <a:off x="681446" y="2274094"/>
            <a:ext cx="5181600" cy="3454400"/>
          </a:xfrm>
        </p:spPr>
      </p:pic>
    </p:spTree>
    <p:extLst>
      <p:ext uri="{BB962C8B-B14F-4D97-AF65-F5344CB8AC3E}">
        <p14:creationId xmlns:p14="http://schemas.microsoft.com/office/powerpoint/2010/main" val="778272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3378F1-51F3-EB40-B706-64704EC652E4}"/>
              </a:ext>
            </a:extLst>
          </p:cNvPr>
          <p:cNvSpPr>
            <a:spLocks noGrp="1"/>
          </p:cNvSpPr>
          <p:nvPr>
            <p:ph type="title"/>
          </p:nvPr>
        </p:nvSpPr>
        <p:spPr/>
        <p:txBody>
          <a:bodyPr>
            <a:normAutofit/>
          </a:bodyPr>
          <a:lstStyle/>
          <a:p>
            <a:pPr algn="ctr"/>
            <a:r>
              <a:rPr lang="en-US" b="1" dirty="0"/>
              <a:t>Conclusions and considerations:</a:t>
            </a:r>
          </a:p>
        </p:txBody>
      </p:sp>
      <p:sp>
        <p:nvSpPr>
          <p:cNvPr id="5" name="Content Placeholder 4">
            <a:extLst>
              <a:ext uri="{FF2B5EF4-FFF2-40B4-BE49-F238E27FC236}">
                <a16:creationId xmlns:a16="http://schemas.microsoft.com/office/drawing/2014/main" id="{56D35D82-18A1-5342-BDD4-DDABDD391A2B}"/>
              </a:ext>
            </a:extLst>
          </p:cNvPr>
          <p:cNvSpPr>
            <a:spLocks noGrp="1"/>
          </p:cNvSpPr>
          <p:nvPr>
            <p:ph idx="1"/>
          </p:nvPr>
        </p:nvSpPr>
        <p:spPr>
          <a:xfrm>
            <a:off x="838200" y="2351313"/>
            <a:ext cx="10515600" cy="3825649"/>
          </a:xfrm>
        </p:spPr>
        <p:txBody>
          <a:bodyPr/>
          <a:lstStyle/>
          <a:p>
            <a:r>
              <a:rPr lang="en-US" dirty="0"/>
              <a:t>Intellectually diverse, established and predominant in North America, arguably with a growing profile in Britain . . .</a:t>
            </a:r>
          </a:p>
          <a:p>
            <a:pPr marL="0" indent="0">
              <a:buNone/>
            </a:pPr>
            <a:endParaRPr lang="en-US" dirty="0"/>
          </a:p>
          <a:p>
            <a:r>
              <a:rPr lang="en-US" dirty="0"/>
              <a:t>But in important ways a </a:t>
            </a:r>
            <a:r>
              <a:rPr lang="en-US" u="sng" dirty="0"/>
              <a:t>limiting</a:t>
            </a:r>
            <a:r>
              <a:rPr lang="en-US" dirty="0"/>
              <a:t> framework, one that exacerbates a </a:t>
            </a:r>
            <a:r>
              <a:rPr lang="en-US" u="sng" dirty="0"/>
              <a:t>division</a:t>
            </a:r>
            <a:r>
              <a:rPr lang="en-US" dirty="0"/>
              <a:t> between the US and UK fields, and that can marginalize not only important work in other areas, but also some of the most </a:t>
            </a:r>
            <a:r>
              <a:rPr lang="en-US" u="sng" dirty="0"/>
              <a:t>adventurous</a:t>
            </a:r>
            <a:r>
              <a:rPr lang="en-US" dirty="0"/>
              <a:t> North American Ph.D. students.</a:t>
            </a:r>
          </a:p>
        </p:txBody>
      </p:sp>
    </p:spTree>
    <p:extLst>
      <p:ext uri="{BB962C8B-B14F-4D97-AF65-F5344CB8AC3E}">
        <p14:creationId xmlns:p14="http://schemas.microsoft.com/office/powerpoint/2010/main" val="3002331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684058A-90BB-1D42-9FDF-D4CFD258D915}"/>
              </a:ext>
            </a:extLst>
          </p:cNvPr>
          <p:cNvSpPr>
            <a:spLocks noGrp="1"/>
          </p:cNvSpPr>
          <p:nvPr>
            <p:ph type="title"/>
          </p:nvPr>
        </p:nvSpPr>
        <p:spPr/>
        <p:txBody>
          <a:bodyPr/>
          <a:lstStyle/>
          <a:p>
            <a:r>
              <a:rPr lang="en-US" b="1" dirty="0"/>
              <a:t>Further reading:</a:t>
            </a:r>
          </a:p>
        </p:txBody>
      </p:sp>
      <p:sp>
        <p:nvSpPr>
          <p:cNvPr id="6" name="Content Placeholder 5">
            <a:extLst>
              <a:ext uri="{FF2B5EF4-FFF2-40B4-BE49-F238E27FC236}">
                <a16:creationId xmlns:a16="http://schemas.microsoft.com/office/drawing/2014/main" id="{190205BC-7F73-914B-82EB-9CD47FBC1E91}"/>
              </a:ext>
            </a:extLst>
          </p:cNvPr>
          <p:cNvSpPr>
            <a:spLocks noGrp="1"/>
          </p:cNvSpPr>
          <p:nvPr>
            <p:ph idx="1"/>
          </p:nvPr>
        </p:nvSpPr>
        <p:spPr>
          <a:xfrm>
            <a:off x="838200" y="1959429"/>
            <a:ext cx="10515600" cy="4585062"/>
          </a:xfrm>
        </p:spPr>
        <p:txBody>
          <a:bodyPr>
            <a:normAutofit/>
          </a:bodyPr>
          <a:lstStyle/>
          <a:p>
            <a:r>
              <a:rPr lang="en-US" sz="2400" dirty="0"/>
              <a:t>Peter Stansky, Nicoletta </a:t>
            </a:r>
            <a:r>
              <a:rPr lang="en-US" sz="2400" dirty="0" err="1"/>
              <a:t>Gullace</a:t>
            </a:r>
            <a:r>
              <a:rPr lang="en-US" sz="2400" dirty="0"/>
              <a:t>, Cynthia </a:t>
            </a:r>
            <a:r>
              <a:rPr lang="en-US" sz="2400" dirty="0" err="1"/>
              <a:t>Herrup</a:t>
            </a:r>
            <a:r>
              <a:rPr lang="en-US" sz="2400" dirty="0"/>
              <a:t>, Dane Kennedy, Brian </a:t>
            </a:r>
            <a:r>
              <a:rPr lang="en-US" sz="2400" dirty="0" err="1"/>
              <a:t>Levack</a:t>
            </a:r>
            <a:r>
              <a:rPr lang="en-US" sz="2400" dirty="0"/>
              <a:t>, Jeffrey Reznick, and Martin Wiener, </a:t>
            </a:r>
            <a:r>
              <a:rPr lang="en-US" sz="2400" i="1" dirty="0"/>
              <a:t>NACBS Report on the State and Future of British Studies in North America </a:t>
            </a:r>
            <a:r>
              <a:rPr lang="en-US" sz="2400" dirty="0"/>
              <a:t>(1999): http://</a:t>
            </a:r>
            <a:r>
              <a:rPr lang="en-US" sz="2400" dirty="0" err="1"/>
              <a:t>www.nacbs.org</a:t>
            </a:r>
            <a:r>
              <a:rPr lang="en-US" sz="2400" dirty="0"/>
              <a:t>/archive/</a:t>
            </a:r>
            <a:r>
              <a:rPr lang="en-US" sz="2400" dirty="0" err="1"/>
              <a:t>nacbs</a:t>
            </a:r>
            <a:r>
              <a:rPr lang="en-US" sz="2400" dirty="0"/>
              <a:t>-report-on-the-state-and-future-of-</a:t>
            </a:r>
            <a:r>
              <a:rPr lang="en-US" sz="2400" dirty="0" err="1"/>
              <a:t>british</a:t>
            </a:r>
            <a:r>
              <a:rPr lang="en-US" sz="2400" dirty="0"/>
              <a:t>-studies </a:t>
            </a:r>
          </a:p>
          <a:p>
            <a:r>
              <a:rPr lang="en-US" sz="2400" dirty="0" err="1"/>
              <a:t>Durba</a:t>
            </a:r>
            <a:r>
              <a:rPr lang="en-US" sz="2400" dirty="0"/>
              <a:t> Ghosh, “Another Set of Imperial Turns?” </a:t>
            </a:r>
            <a:r>
              <a:rPr lang="en-US" sz="2400" i="1" dirty="0"/>
              <a:t>American Historical Review</a:t>
            </a:r>
            <a:r>
              <a:rPr lang="en-US" sz="2400" dirty="0"/>
              <a:t> 117:3 (2012): 772-793.</a:t>
            </a:r>
          </a:p>
          <a:p>
            <a:r>
              <a:rPr lang="en-US" sz="2400" dirty="0"/>
              <a:t>James Vernon, “The History of Britain Is Dead; Long Live a Global History of Britain,” </a:t>
            </a:r>
            <a:r>
              <a:rPr lang="en-US" sz="2400" i="1" dirty="0"/>
              <a:t>History Australia </a:t>
            </a:r>
            <a:r>
              <a:rPr lang="en-US" sz="2400" dirty="0"/>
              <a:t>13:1 (2015): 19-34.</a:t>
            </a:r>
          </a:p>
          <a:p>
            <a:r>
              <a:rPr lang="en-US" sz="2400" dirty="0"/>
              <a:t>Susan Pedersen, “Money, Space, and Time: Reflections on Graduate Education,” </a:t>
            </a:r>
            <a:r>
              <a:rPr lang="en-US" sz="2400" i="1" dirty="0"/>
              <a:t>Twentieth Century British History </a:t>
            </a:r>
            <a:r>
              <a:rPr lang="en-US" sz="2400" dirty="0"/>
              <a:t>21:3 (2010): 382-396.</a:t>
            </a:r>
          </a:p>
        </p:txBody>
      </p:sp>
    </p:spTree>
    <p:extLst>
      <p:ext uri="{BB962C8B-B14F-4D97-AF65-F5344CB8AC3E}">
        <p14:creationId xmlns:p14="http://schemas.microsoft.com/office/powerpoint/2010/main" val="36237665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4ADA33-D2E0-0D48-AB4C-1EFE367681B4}"/>
              </a:ext>
            </a:extLst>
          </p:cNvPr>
          <p:cNvSpPr>
            <a:spLocks noGrp="1"/>
          </p:cNvSpPr>
          <p:nvPr>
            <p:ph type="title"/>
          </p:nvPr>
        </p:nvSpPr>
        <p:spPr/>
        <p:txBody>
          <a:bodyPr/>
          <a:lstStyle/>
          <a:p>
            <a:r>
              <a:rPr lang="en-US" dirty="0"/>
              <a:t>“Britain &amp; the World”</a:t>
            </a:r>
          </a:p>
        </p:txBody>
      </p:sp>
      <p:sp>
        <p:nvSpPr>
          <p:cNvPr id="3" name="Content Placeholder 2">
            <a:extLst>
              <a:ext uri="{FF2B5EF4-FFF2-40B4-BE49-F238E27FC236}">
                <a16:creationId xmlns:a16="http://schemas.microsoft.com/office/drawing/2014/main" id="{ECF2A484-C472-894B-8A49-DDDD921498CF}"/>
              </a:ext>
            </a:extLst>
          </p:cNvPr>
          <p:cNvSpPr>
            <a:spLocks noGrp="1"/>
          </p:cNvSpPr>
          <p:nvPr>
            <p:ph idx="1"/>
          </p:nvPr>
        </p:nvSpPr>
        <p:spPr/>
        <p:txBody>
          <a:bodyPr/>
          <a:lstStyle/>
          <a:p>
            <a:pPr marL="514350" indent="-514350">
              <a:buFont typeface="+mj-lt"/>
              <a:buAutoNum type="arabicPeriod"/>
            </a:pPr>
            <a:r>
              <a:rPr lang="en-US" dirty="0"/>
              <a:t>A bifurcating field? Imperial history across the Atlantic</a:t>
            </a:r>
          </a:p>
          <a:p>
            <a:pPr marL="514350" indent="-514350">
              <a:buFont typeface="+mj-lt"/>
              <a:buAutoNum type="arabicPeriod"/>
            </a:pPr>
            <a:r>
              <a:rPr lang="en-US" dirty="0"/>
              <a:t>Current work in modern British history</a:t>
            </a:r>
          </a:p>
          <a:p>
            <a:pPr marL="514350" indent="-514350">
              <a:buFont typeface="+mj-lt"/>
              <a:buAutoNum type="arabicPeriod"/>
            </a:pPr>
            <a:r>
              <a:rPr lang="en-US" dirty="0"/>
              <a:t>Issues for consideration in searching and hiring</a:t>
            </a:r>
          </a:p>
          <a:p>
            <a:pPr marL="514350" indent="-514350">
              <a:buFont typeface="+mj-lt"/>
              <a:buAutoNum type="arabicPeriod"/>
            </a:pPr>
            <a:r>
              <a:rPr lang="en-US" dirty="0"/>
              <a:t>Further reading</a:t>
            </a:r>
          </a:p>
          <a:p>
            <a:pPr marL="514350" indent="-514350">
              <a:buFont typeface="+mj-lt"/>
              <a:buAutoNum type="arabicPeriod"/>
            </a:pPr>
            <a:endParaRPr lang="en-US" dirty="0"/>
          </a:p>
          <a:p>
            <a:pPr marL="0" indent="0">
              <a:buNone/>
            </a:pPr>
            <a:r>
              <a:rPr lang="en-US" i="1" dirty="0">
                <a:solidFill>
                  <a:srgbClr val="FF0000"/>
                </a:solidFill>
              </a:rPr>
              <a:t>NOTE: The following slides, while hopefully illustrative, are based on rough, back-of-the-envelope categorizations, and should not be cited, circulated, or reproduced without qualification.</a:t>
            </a:r>
          </a:p>
          <a:p>
            <a:pPr marL="514350" indent="-514350">
              <a:buFont typeface="+mj-lt"/>
              <a:buAutoNum type="arabicPeriod"/>
            </a:pPr>
            <a:endParaRPr lang="en-US" dirty="0"/>
          </a:p>
        </p:txBody>
      </p:sp>
    </p:spTree>
    <p:extLst>
      <p:ext uri="{BB962C8B-B14F-4D97-AF65-F5344CB8AC3E}">
        <p14:creationId xmlns:p14="http://schemas.microsoft.com/office/powerpoint/2010/main" val="249263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91EBACD-6BC7-5640-99D6-3DDA623A6290}"/>
              </a:ext>
            </a:extLst>
          </p:cNvPr>
          <p:cNvSpPr>
            <a:spLocks noGrp="1"/>
          </p:cNvSpPr>
          <p:nvPr>
            <p:ph type="title"/>
          </p:nvPr>
        </p:nvSpPr>
        <p:spPr/>
        <p:txBody>
          <a:bodyPr>
            <a:normAutofit/>
          </a:bodyPr>
          <a:lstStyle/>
          <a:p>
            <a:pPr marL="514350" indent="-514350">
              <a:buFont typeface="+mj-lt"/>
              <a:buAutoNum type="arabicPeriod"/>
            </a:pPr>
            <a:r>
              <a:rPr lang="en-US" sz="3200" b="1" dirty="0"/>
              <a:t>A bifurcating field? </a:t>
            </a:r>
            <a:br>
              <a:rPr lang="en-US" sz="3200" b="1" dirty="0"/>
            </a:br>
            <a:r>
              <a:rPr lang="en-US" sz="3200" b="1" dirty="0"/>
              <a:t>Imperial history on either side of the Atlantic</a:t>
            </a:r>
          </a:p>
        </p:txBody>
      </p:sp>
      <p:sp>
        <p:nvSpPr>
          <p:cNvPr id="7" name="Text Placeholder 6">
            <a:extLst>
              <a:ext uri="{FF2B5EF4-FFF2-40B4-BE49-F238E27FC236}">
                <a16:creationId xmlns:a16="http://schemas.microsoft.com/office/drawing/2014/main" id="{A20E39A5-823A-3B4D-AC53-936BED88B1C6}"/>
              </a:ext>
            </a:extLst>
          </p:cNvPr>
          <p:cNvSpPr>
            <a:spLocks noGrp="1"/>
          </p:cNvSpPr>
          <p:nvPr>
            <p:ph type="body" idx="1"/>
          </p:nvPr>
        </p:nvSpPr>
        <p:spPr>
          <a:xfrm>
            <a:off x="839788" y="1681163"/>
            <a:ext cx="5157787" cy="617900"/>
          </a:xfrm>
        </p:spPr>
        <p:txBody>
          <a:bodyPr/>
          <a:lstStyle/>
          <a:p>
            <a:r>
              <a:rPr lang="en-US" dirty="0"/>
              <a:t>British Imperial History</a:t>
            </a:r>
          </a:p>
        </p:txBody>
      </p:sp>
      <p:sp>
        <p:nvSpPr>
          <p:cNvPr id="5" name="Content Placeholder 4">
            <a:extLst>
              <a:ext uri="{FF2B5EF4-FFF2-40B4-BE49-F238E27FC236}">
                <a16:creationId xmlns:a16="http://schemas.microsoft.com/office/drawing/2014/main" id="{CC4F185F-929F-744C-B507-AD3573E8F2DF}"/>
              </a:ext>
            </a:extLst>
          </p:cNvPr>
          <p:cNvSpPr>
            <a:spLocks noGrp="1"/>
          </p:cNvSpPr>
          <p:nvPr>
            <p:ph sz="half" idx="2"/>
          </p:nvPr>
        </p:nvSpPr>
        <p:spPr>
          <a:xfrm>
            <a:off x="839788" y="2612571"/>
            <a:ext cx="5157787" cy="3577092"/>
          </a:xfrm>
        </p:spPr>
        <p:txBody>
          <a:bodyPr>
            <a:normAutofit fontScale="85000" lnSpcReduction="20000"/>
          </a:bodyPr>
          <a:lstStyle/>
          <a:p>
            <a:r>
              <a:rPr lang="en-US" dirty="0"/>
              <a:t>“The [post-1945 Cambridge course on imperial history] integrated emergent scholarship on what was then called ‘extra-European history’ in the United Kingdom and would later be called ‘area studies’ in the United States.” </a:t>
            </a:r>
            <a:r>
              <a:rPr lang="en-US" dirty="0" err="1"/>
              <a:t>Durba</a:t>
            </a:r>
            <a:r>
              <a:rPr lang="en-US" dirty="0"/>
              <a:t> Ghosh, </a:t>
            </a:r>
            <a:r>
              <a:rPr lang="en-US" i="1" dirty="0"/>
              <a:t>AHR</a:t>
            </a:r>
            <a:r>
              <a:rPr lang="en-US" dirty="0"/>
              <a:t>, 2012.</a:t>
            </a:r>
          </a:p>
          <a:p>
            <a:pPr>
              <a:buFont typeface="Wingdings" pitchFamily="2" charset="2"/>
              <a:buChar char="Ø"/>
            </a:pPr>
            <a:r>
              <a:rPr lang="en-US" dirty="0"/>
              <a:t>Ronald Robinson and John Gallagher, with Alice Denny, </a:t>
            </a:r>
            <a:r>
              <a:rPr lang="en-US" i="1" dirty="0"/>
              <a:t>Africa and the Victorians: The Official Mind of Imperialism</a:t>
            </a:r>
            <a:r>
              <a:rPr lang="en-US" dirty="0"/>
              <a:t> (1961).</a:t>
            </a:r>
          </a:p>
        </p:txBody>
      </p:sp>
      <p:sp>
        <p:nvSpPr>
          <p:cNvPr id="8" name="Text Placeholder 7">
            <a:extLst>
              <a:ext uri="{FF2B5EF4-FFF2-40B4-BE49-F238E27FC236}">
                <a16:creationId xmlns:a16="http://schemas.microsoft.com/office/drawing/2014/main" id="{70AD3B5B-A319-4147-BCDB-CAB90F2CA99E}"/>
              </a:ext>
            </a:extLst>
          </p:cNvPr>
          <p:cNvSpPr>
            <a:spLocks noGrp="1"/>
          </p:cNvSpPr>
          <p:nvPr>
            <p:ph type="body" sz="quarter" idx="3"/>
          </p:nvPr>
        </p:nvSpPr>
        <p:spPr>
          <a:xfrm>
            <a:off x="6172200" y="1681163"/>
            <a:ext cx="5183188" cy="617900"/>
          </a:xfrm>
        </p:spPr>
        <p:txBody>
          <a:bodyPr/>
          <a:lstStyle/>
          <a:p>
            <a:r>
              <a:rPr lang="en-US" dirty="0"/>
              <a:t>The New Imperial History</a:t>
            </a:r>
          </a:p>
        </p:txBody>
      </p:sp>
      <p:sp>
        <p:nvSpPr>
          <p:cNvPr id="9" name="Content Placeholder 8">
            <a:extLst>
              <a:ext uri="{FF2B5EF4-FFF2-40B4-BE49-F238E27FC236}">
                <a16:creationId xmlns:a16="http://schemas.microsoft.com/office/drawing/2014/main" id="{DE38D547-6CF8-DD46-B8A8-4BF6A3E74EE0}"/>
              </a:ext>
            </a:extLst>
          </p:cNvPr>
          <p:cNvSpPr>
            <a:spLocks noGrp="1"/>
          </p:cNvSpPr>
          <p:nvPr>
            <p:ph sz="quarter" idx="4"/>
          </p:nvPr>
        </p:nvSpPr>
        <p:spPr>
          <a:xfrm>
            <a:off x="6172200" y="2612571"/>
            <a:ext cx="5183188" cy="3577092"/>
          </a:xfrm>
        </p:spPr>
        <p:txBody>
          <a:bodyPr>
            <a:normAutofit fontScale="85000" lnSpcReduction="20000"/>
          </a:bodyPr>
          <a:lstStyle/>
          <a:p>
            <a:r>
              <a:rPr lang="en-US" dirty="0"/>
              <a:t>Coalesced partly in response to </a:t>
            </a:r>
            <a:r>
              <a:rPr lang="en-US" i="1" dirty="0"/>
              <a:t>The Oxford History of the British Empire</a:t>
            </a:r>
            <a:r>
              <a:rPr lang="en-US" dirty="0"/>
              <a:t> (OUP, 1998-1999).</a:t>
            </a:r>
          </a:p>
          <a:p>
            <a:r>
              <a:rPr lang="en-US" dirty="0"/>
              <a:t>Less emphasis on trade, economics, warfare, strategies.</a:t>
            </a:r>
          </a:p>
          <a:p>
            <a:r>
              <a:rPr lang="en-US" dirty="0"/>
              <a:t>More emphasis on culture, language, representations, race.</a:t>
            </a:r>
          </a:p>
          <a:p>
            <a:pPr>
              <a:buFont typeface="Wingdings" pitchFamily="2" charset="2"/>
              <a:buChar char="Ø"/>
            </a:pPr>
            <a:r>
              <a:rPr lang="en-US" dirty="0"/>
              <a:t>Kathleen Wilson, </a:t>
            </a:r>
            <a:r>
              <a:rPr lang="en-US" i="1" dirty="0"/>
              <a:t>The Island Race: Englishness, Empire, and Gender in the Eighteenth Century </a:t>
            </a:r>
            <a:r>
              <a:rPr lang="en-US" dirty="0"/>
              <a:t>(2002).</a:t>
            </a:r>
          </a:p>
          <a:p>
            <a:endParaRPr lang="en-US" dirty="0"/>
          </a:p>
        </p:txBody>
      </p:sp>
    </p:spTree>
    <p:extLst>
      <p:ext uri="{BB962C8B-B14F-4D97-AF65-F5344CB8AC3E}">
        <p14:creationId xmlns:p14="http://schemas.microsoft.com/office/powerpoint/2010/main" val="1543268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9">
                                            <p:txEl>
                                              <p:pRg st="0" end="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965A01D-563D-5046-9868-F09404047C62}"/>
              </a:ext>
            </a:extLst>
          </p:cNvPr>
          <p:cNvSpPr>
            <a:spLocks noGrp="1"/>
          </p:cNvSpPr>
          <p:nvPr>
            <p:ph type="title"/>
          </p:nvPr>
        </p:nvSpPr>
        <p:spPr>
          <a:xfrm>
            <a:off x="838200" y="605118"/>
            <a:ext cx="10515600" cy="1371600"/>
          </a:xfrm>
        </p:spPr>
        <p:txBody>
          <a:bodyPr>
            <a:normAutofit fontScale="90000"/>
          </a:bodyPr>
          <a:lstStyle/>
          <a:p>
            <a:r>
              <a:rPr lang="en-US" sz="4000" b="1" i="1" dirty="0"/>
              <a:t>NACBS Report on the State and Future of British Studies in North America </a:t>
            </a:r>
            <a:r>
              <a:rPr lang="en-US" sz="4000" b="1" dirty="0"/>
              <a:t>(1999):</a:t>
            </a:r>
            <a:endParaRPr lang="en-US" dirty="0"/>
          </a:p>
        </p:txBody>
      </p:sp>
      <p:sp>
        <p:nvSpPr>
          <p:cNvPr id="6" name="Content Placeholder 5">
            <a:extLst>
              <a:ext uri="{FF2B5EF4-FFF2-40B4-BE49-F238E27FC236}">
                <a16:creationId xmlns:a16="http://schemas.microsoft.com/office/drawing/2014/main" id="{14EDD11E-67F2-8142-A28E-90D05A7B2A0E}"/>
              </a:ext>
            </a:extLst>
          </p:cNvPr>
          <p:cNvSpPr>
            <a:spLocks noGrp="1"/>
          </p:cNvSpPr>
          <p:nvPr>
            <p:ph idx="1"/>
          </p:nvPr>
        </p:nvSpPr>
        <p:spPr>
          <a:xfrm>
            <a:off x="838200" y="2255465"/>
            <a:ext cx="10515600" cy="3835587"/>
          </a:xfrm>
        </p:spPr>
        <p:txBody>
          <a:bodyPr>
            <a:normAutofit fontScale="92500" lnSpcReduction="10000"/>
          </a:bodyPr>
          <a:lstStyle/>
          <a:p>
            <a:r>
              <a:rPr lang="en-US" dirty="0"/>
              <a:t>“Perhaps no issue has been of greater concern to British historians than the decline in employment opportunities in British Studies.”</a:t>
            </a:r>
          </a:p>
          <a:p>
            <a:r>
              <a:rPr lang="en-US" dirty="0"/>
              <a:t>“Higher Education is much more involved in servicing ethnic diversity, quite properly. Of course these issues are present in domestic British history, but they are more dramatically present in ‘imperial’ history.”</a:t>
            </a:r>
          </a:p>
          <a:p>
            <a:r>
              <a:rPr lang="en-US" dirty="0"/>
              <a:t>“British historians who are prepared to present themselves as knowledgeable about the world system that arose in large measure around Britain and in response to its actions will be positioned to turn the transition to world history to their advantage.”</a:t>
            </a:r>
          </a:p>
        </p:txBody>
      </p:sp>
    </p:spTree>
    <p:extLst>
      <p:ext uri="{BB962C8B-B14F-4D97-AF65-F5344CB8AC3E}">
        <p14:creationId xmlns:p14="http://schemas.microsoft.com/office/powerpoint/2010/main" val="3943522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blinds(horizontal)">
                                      <p:cBhvr>
                                        <p:cTn id="10" dur="500"/>
                                        <p:tgtEl>
                                          <p:spTgt spid="6">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Effect transition="in" filter="blinds(horizontal)">
                                      <p:cBhvr>
                                        <p:cTn id="13"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8F80FB9-0551-2D46-9828-EB5A870168FA}"/>
              </a:ext>
            </a:extLst>
          </p:cNvPr>
          <p:cNvSpPr>
            <a:spLocks noGrp="1"/>
          </p:cNvSpPr>
          <p:nvPr>
            <p:ph type="title"/>
          </p:nvPr>
        </p:nvSpPr>
        <p:spPr/>
        <p:txBody>
          <a:bodyPr>
            <a:normAutofit fontScale="90000"/>
          </a:bodyPr>
          <a:lstStyle/>
          <a:p>
            <a:r>
              <a:rPr lang="en-US" sz="3100" b="1" dirty="0"/>
              <a:t>Current work in modern British history: </a:t>
            </a:r>
            <a:br>
              <a:rPr lang="en-US" sz="3100" b="1" dirty="0"/>
            </a:br>
            <a:r>
              <a:rPr lang="en-US" sz="3100" b="1" dirty="0"/>
              <a:t>(</a:t>
            </a:r>
            <a:r>
              <a:rPr lang="en-US" sz="3100" b="1" dirty="0" err="1"/>
              <a:t>i</a:t>
            </a:r>
            <a:r>
              <a:rPr lang="en-US" sz="3100" b="1" dirty="0"/>
              <a:t>) NACBS prize-winning books &amp; articles, 2005-2017</a:t>
            </a:r>
            <a:br>
              <a:rPr lang="en-US" dirty="0"/>
            </a:br>
            <a:endParaRPr lang="en-US" dirty="0"/>
          </a:p>
        </p:txBody>
      </p:sp>
      <p:pic>
        <p:nvPicPr>
          <p:cNvPr id="14" name="Content Placeholder 13">
            <a:extLst>
              <a:ext uri="{FF2B5EF4-FFF2-40B4-BE49-F238E27FC236}">
                <a16:creationId xmlns:a16="http://schemas.microsoft.com/office/drawing/2014/main" id="{CB232B83-CFA1-F34F-A01E-573BD31D7456}"/>
              </a:ext>
            </a:extLst>
          </p:cNvPr>
          <p:cNvPicPr>
            <a:picLocks noGrp="1" noChangeAspect="1"/>
          </p:cNvPicPr>
          <p:nvPr>
            <p:ph idx="1"/>
          </p:nvPr>
        </p:nvPicPr>
        <p:blipFill>
          <a:blip r:embed="rId2"/>
          <a:stretch>
            <a:fillRect/>
          </a:stretch>
        </p:blipFill>
        <p:spPr>
          <a:xfrm>
            <a:off x="838200" y="1468620"/>
            <a:ext cx="7406640" cy="4937760"/>
          </a:xfrm>
        </p:spPr>
      </p:pic>
      <p:sp>
        <p:nvSpPr>
          <p:cNvPr id="16" name="TextBox 15">
            <a:extLst>
              <a:ext uri="{FF2B5EF4-FFF2-40B4-BE49-F238E27FC236}">
                <a16:creationId xmlns:a16="http://schemas.microsoft.com/office/drawing/2014/main" id="{F7CFAD63-0AE4-5B48-995B-38C7B4395B60}"/>
              </a:ext>
            </a:extLst>
          </p:cNvPr>
          <p:cNvSpPr txBox="1"/>
          <p:nvPr/>
        </p:nvSpPr>
        <p:spPr>
          <a:xfrm>
            <a:off x="8615724" y="3198836"/>
            <a:ext cx="2868705" cy="1477328"/>
          </a:xfrm>
          <a:prstGeom prst="rect">
            <a:avLst/>
          </a:prstGeom>
          <a:noFill/>
        </p:spPr>
        <p:txBody>
          <a:bodyPr wrap="square" rtlCol="0">
            <a:spAutoFit/>
          </a:bodyPr>
          <a:lstStyle/>
          <a:p>
            <a:r>
              <a:rPr lang="en-US" dirty="0"/>
              <a:t>During the preceding 8 years, from 1997 to 2004, just 1 of the 15 prize-winning modern books were on imperial subjects!</a:t>
            </a:r>
          </a:p>
        </p:txBody>
      </p:sp>
    </p:spTree>
    <p:extLst>
      <p:ext uri="{BB962C8B-B14F-4D97-AF65-F5344CB8AC3E}">
        <p14:creationId xmlns:p14="http://schemas.microsoft.com/office/powerpoint/2010/main" val="783423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p:tgtEl>
                                          <p:spTgt spid="16"/>
                                        </p:tgtEl>
                                        <p:attrNameLst>
                                          <p:attrName>ppt_y</p:attrName>
                                        </p:attrNameLst>
                                      </p:cBhvr>
                                      <p:tavLst>
                                        <p:tav tm="0">
                                          <p:val>
                                            <p:strVal val="#ppt_y+#ppt_h*1.125000"/>
                                          </p:val>
                                        </p:tav>
                                        <p:tav tm="100000">
                                          <p:val>
                                            <p:strVal val="#ppt_y"/>
                                          </p:val>
                                        </p:tav>
                                      </p:tavLst>
                                    </p:anim>
                                    <p:animEffect transition="in" filter="wipe(up)">
                                      <p:cBhvr>
                                        <p:cTn id="8"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A7AEA-8307-3B4B-BD04-414FC2A75D49}"/>
              </a:ext>
            </a:extLst>
          </p:cNvPr>
          <p:cNvSpPr>
            <a:spLocks noGrp="1"/>
          </p:cNvSpPr>
          <p:nvPr>
            <p:ph type="title"/>
          </p:nvPr>
        </p:nvSpPr>
        <p:spPr/>
        <p:txBody>
          <a:bodyPr>
            <a:normAutofit/>
          </a:bodyPr>
          <a:lstStyle/>
          <a:p>
            <a:r>
              <a:rPr lang="en-US" sz="3200" b="1" dirty="0"/>
              <a:t>Current work in modern British history: </a:t>
            </a:r>
            <a:br>
              <a:rPr lang="en-US" sz="3200" b="1" dirty="0"/>
            </a:br>
            <a:r>
              <a:rPr lang="en-US" sz="3200" b="1" dirty="0"/>
              <a:t>(</a:t>
            </a:r>
            <a:r>
              <a:rPr lang="en-US" sz="3200" b="1" dirty="0" err="1"/>
              <a:t>i</a:t>
            </a:r>
            <a:r>
              <a:rPr lang="en-US" sz="3200" b="1" dirty="0"/>
              <a:t>) NACBS prize-winning books, 2008-2017</a:t>
            </a:r>
            <a:br>
              <a:rPr lang="en-US" sz="3200" b="1" dirty="0"/>
            </a:br>
            <a:r>
              <a:rPr lang="en-US" sz="2000" i="1" dirty="0"/>
              <a:t>(imperial books underlined)</a:t>
            </a:r>
            <a:endParaRPr lang="en-US" sz="3200" b="1" dirty="0"/>
          </a:p>
        </p:txBody>
      </p:sp>
      <p:sp>
        <p:nvSpPr>
          <p:cNvPr id="3" name="Content Placeholder 2">
            <a:extLst>
              <a:ext uri="{FF2B5EF4-FFF2-40B4-BE49-F238E27FC236}">
                <a16:creationId xmlns:a16="http://schemas.microsoft.com/office/drawing/2014/main" id="{35DC7C49-BE49-0941-BB23-0715EBD4E831}"/>
              </a:ext>
            </a:extLst>
          </p:cNvPr>
          <p:cNvSpPr>
            <a:spLocks noGrp="1"/>
          </p:cNvSpPr>
          <p:nvPr>
            <p:ph idx="1"/>
          </p:nvPr>
        </p:nvSpPr>
        <p:spPr>
          <a:xfrm>
            <a:off x="838200" y="1825624"/>
            <a:ext cx="10515600" cy="4640489"/>
          </a:xfrm>
        </p:spPr>
        <p:txBody>
          <a:bodyPr>
            <a:noAutofit/>
          </a:bodyPr>
          <a:lstStyle/>
          <a:p>
            <a:pPr marL="0" indent="0">
              <a:lnSpc>
                <a:spcPct val="100000"/>
              </a:lnSpc>
              <a:buNone/>
            </a:pPr>
            <a:r>
              <a:rPr lang="en-US" sz="1800" dirty="0"/>
              <a:t>2017: Laura Beers. </a:t>
            </a:r>
            <a:r>
              <a:rPr lang="en-US" sz="1800" i="1" dirty="0"/>
              <a:t>Red Ellen: The Life of Ellen Wilkinson, Socialist, Feminist, Internationalist; </a:t>
            </a:r>
            <a:r>
              <a:rPr lang="en-US" sz="1800" u="sng" dirty="0"/>
              <a:t>Mark </a:t>
            </a:r>
            <a:r>
              <a:rPr lang="en-US" sz="1800" dirty="0"/>
              <a:t>	</a:t>
            </a:r>
            <a:r>
              <a:rPr lang="en-US" sz="1800" u="sng" dirty="0"/>
              <a:t>Doyle.</a:t>
            </a:r>
            <a:r>
              <a:rPr lang="en-US" sz="1800" i="1" u="sng" dirty="0"/>
              <a:t> Communal Violence in the British Empire: Disturbing the Pax.</a:t>
            </a:r>
            <a:endParaRPr lang="en-US" sz="1800" u="sng" dirty="0"/>
          </a:p>
          <a:p>
            <a:pPr marL="0" indent="0">
              <a:lnSpc>
                <a:spcPct val="100000"/>
              </a:lnSpc>
              <a:buNone/>
            </a:pPr>
            <a:r>
              <a:rPr lang="en-US" sz="1800" dirty="0"/>
              <a:t>2015: Seth </a:t>
            </a:r>
            <a:r>
              <a:rPr lang="en-US" sz="1800" dirty="0" err="1"/>
              <a:t>Koven</a:t>
            </a:r>
            <a:r>
              <a:rPr lang="en-US" sz="1800" dirty="0"/>
              <a:t>. </a:t>
            </a:r>
            <a:r>
              <a:rPr lang="en-US" sz="1800" i="1" dirty="0"/>
              <a:t>The Match Girl and the Heiress</a:t>
            </a:r>
            <a:r>
              <a:rPr lang="en-US" sz="1800" dirty="0"/>
              <a:t>.</a:t>
            </a:r>
          </a:p>
          <a:p>
            <a:pPr marL="0" indent="0">
              <a:lnSpc>
                <a:spcPct val="100000"/>
              </a:lnSpc>
              <a:buNone/>
            </a:pPr>
            <a:r>
              <a:rPr lang="en-US" sz="1800" dirty="0"/>
              <a:t>2014: Deborah Cohen. </a:t>
            </a:r>
            <a:r>
              <a:rPr lang="en-US" sz="1800" i="1" dirty="0"/>
              <a:t>Family Secrets: Shame and Privacy in Modern Britain</a:t>
            </a:r>
            <a:r>
              <a:rPr lang="en-US" sz="1800" dirty="0"/>
              <a:t>.</a:t>
            </a:r>
          </a:p>
          <a:p>
            <a:pPr marL="0" indent="0">
              <a:lnSpc>
                <a:spcPct val="100000"/>
              </a:lnSpc>
              <a:buNone/>
            </a:pPr>
            <a:r>
              <a:rPr lang="en-US" sz="1800" dirty="0"/>
              <a:t>2013: </a:t>
            </a:r>
            <a:r>
              <a:rPr lang="en-US" sz="1800" u="sng" dirty="0"/>
              <a:t>Jim Epstein. </a:t>
            </a:r>
            <a:r>
              <a:rPr lang="en-US" sz="1800" i="1" u="sng" dirty="0"/>
              <a:t>Scandal of Colonial Rule: Power and Subversion in the British Atlantic during the Age of </a:t>
            </a:r>
            <a:r>
              <a:rPr lang="en-US" sz="1800" i="1" dirty="0"/>
              <a:t>	</a:t>
            </a:r>
            <a:r>
              <a:rPr lang="en-US" sz="1800" i="1" u="sng" dirty="0"/>
              <a:t>Revolution</a:t>
            </a:r>
            <a:r>
              <a:rPr lang="en-US" sz="1800" i="1" dirty="0"/>
              <a:t>; </a:t>
            </a:r>
            <a:r>
              <a:rPr lang="en-US" sz="1800" u="sng" dirty="0" err="1"/>
              <a:t>Jordanna</a:t>
            </a:r>
            <a:r>
              <a:rPr lang="en-US" sz="1800" u="sng" dirty="0"/>
              <a:t> </a:t>
            </a:r>
            <a:r>
              <a:rPr lang="en-US" sz="1800" u="sng" dirty="0" err="1"/>
              <a:t>Bailkin</a:t>
            </a:r>
            <a:r>
              <a:rPr lang="en-US" sz="1800" u="sng" dirty="0"/>
              <a:t>. </a:t>
            </a:r>
            <a:r>
              <a:rPr lang="en-US" sz="1800" i="1" u="sng" dirty="0"/>
              <a:t>The Afterlife of Empire</a:t>
            </a:r>
            <a:r>
              <a:rPr lang="en-US" sz="1800" dirty="0"/>
              <a:t>.</a:t>
            </a:r>
          </a:p>
          <a:p>
            <a:pPr marL="0" indent="0">
              <a:lnSpc>
                <a:spcPct val="100000"/>
              </a:lnSpc>
              <a:buNone/>
            </a:pPr>
            <a:r>
              <a:rPr lang="en-US" sz="1800" dirty="0"/>
              <a:t>2012: </a:t>
            </a:r>
            <a:r>
              <a:rPr lang="en-US" sz="1800" u="sng" dirty="0"/>
              <a:t>Theodore </a:t>
            </a:r>
            <a:r>
              <a:rPr lang="en-US" sz="1800" u="sng" dirty="0" err="1"/>
              <a:t>Koditschek</a:t>
            </a:r>
            <a:r>
              <a:rPr lang="en-US" sz="1800" u="sng" dirty="0"/>
              <a:t>. </a:t>
            </a:r>
            <a:r>
              <a:rPr lang="en-US" sz="1800" i="1" u="sng" dirty="0"/>
              <a:t>Liberalism, Imperialism, and the Historical Imagination</a:t>
            </a:r>
            <a:r>
              <a:rPr lang="en-US" sz="1800" dirty="0"/>
              <a:t>.</a:t>
            </a:r>
          </a:p>
          <a:p>
            <a:pPr marL="0" indent="0">
              <a:lnSpc>
                <a:spcPct val="100000"/>
              </a:lnSpc>
              <a:buNone/>
            </a:pPr>
            <a:r>
              <a:rPr lang="en-US" sz="1800" dirty="0"/>
              <a:t>2011: Elaine Hadley. </a:t>
            </a:r>
            <a:r>
              <a:rPr lang="en-US" sz="1800" i="1" dirty="0"/>
              <a:t>Living Liberalism: Practical Citizenship in Mid-Victorian Britain</a:t>
            </a:r>
            <a:r>
              <a:rPr lang="en-US" sz="1800" dirty="0"/>
              <a:t>.</a:t>
            </a:r>
          </a:p>
          <a:p>
            <a:pPr marL="0" indent="0">
              <a:lnSpc>
                <a:spcPct val="100000"/>
              </a:lnSpc>
              <a:buNone/>
            </a:pPr>
            <a:r>
              <a:rPr lang="en-US" sz="1800" dirty="0"/>
              <a:t>2010: </a:t>
            </a:r>
            <a:r>
              <a:rPr lang="en-US" sz="1800" u="sng" dirty="0" err="1"/>
              <a:t>Ritu</a:t>
            </a:r>
            <a:r>
              <a:rPr lang="en-US" sz="1800" u="sng" dirty="0"/>
              <a:t> Birla. </a:t>
            </a:r>
            <a:r>
              <a:rPr lang="en-US" sz="1800" i="1" u="sng" dirty="0"/>
              <a:t>Stages of Capital: Law, Culture and Market Governance in Late Colonial India</a:t>
            </a:r>
            <a:r>
              <a:rPr lang="en-US" sz="1800" dirty="0"/>
              <a:t>.</a:t>
            </a:r>
          </a:p>
          <a:p>
            <a:pPr marL="0" indent="0">
              <a:lnSpc>
                <a:spcPct val="100000"/>
              </a:lnSpc>
              <a:buNone/>
            </a:pPr>
            <a:r>
              <a:rPr lang="en-US" sz="1800" dirty="0"/>
              <a:t>2009: </a:t>
            </a:r>
            <a:r>
              <a:rPr lang="en-US" sz="1800" u="sng" dirty="0"/>
              <a:t>Richard Price. </a:t>
            </a:r>
            <a:r>
              <a:rPr lang="en-US" sz="1800" i="1" u="sng" dirty="0"/>
              <a:t>Making Empire: Colonial Encounters and the Creation of Imperial Rule in Nineteenth-Century Africa</a:t>
            </a:r>
            <a:r>
              <a:rPr lang="en-US" sz="1800" dirty="0"/>
              <a:t>.</a:t>
            </a:r>
          </a:p>
          <a:p>
            <a:pPr marL="0" indent="0">
              <a:lnSpc>
                <a:spcPct val="100000"/>
              </a:lnSpc>
              <a:buNone/>
            </a:pPr>
            <a:r>
              <a:rPr lang="en-US" sz="1800" dirty="0"/>
              <a:t>2008: Sharon Marcus. </a:t>
            </a:r>
            <a:r>
              <a:rPr lang="en-US" sz="1800" i="1" dirty="0"/>
              <a:t>Between Women: Friendship, Desire and Marriage in Victorian England</a:t>
            </a:r>
            <a:r>
              <a:rPr lang="en-US" sz="1800" dirty="0"/>
              <a:t>.</a:t>
            </a:r>
          </a:p>
          <a:p>
            <a:pPr marL="0" indent="0">
              <a:lnSpc>
                <a:spcPct val="100000"/>
              </a:lnSpc>
              <a:buNone/>
            </a:pPr>
            <a:endParaRPr lang="en-US" sz="1800" dirty="0"/>
          </a:p>
        </p:txBody>
      </p:sp>
    </p:spTree>
    <p:extLst>
      <p:ext uri="{BB962C8B-B14F-4D97-AF65-F5344CB8AC3E}">
        <p14:creationId xmlns:p14="http://schemas.microsoft.com/office/powerpoint/2010/main" val="16118699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98FB8D-8A0F-D647-B33E-E5464E6C5221}"/>
              </a:ext>
            </a:extLst>
          </p:cNvPr>
          <p:cNvSpPr>
            <a:spLocks noGrp="1"/>
          </p:cNvSpPr>
          <p:nvPr>
            <p:ph type="title"/>
          </p:nvPr>
        </p:nvSpPr>
        <p:spPr>
          <a:xfrm>
            <a:off x="838200" y="217207"/>
            <a:ext cx="10515600" cy="1062953"/>
          </a:xfrm>
        </p:spPr>
        <p:txBody>
          <a:bodyPr>
            <a:normAutofit/>
          </a:bodyPr>
          <a:lstStyle/>
          <a:p>
            <a:pPr algn="ctr"/>
            <a:r>
              <a:rPr lang="en-US" sz="3200" b="1" dirty="0"/>
              <a:t>Current work in modern British history:</a:t>
            </a:r>
            <a:br>
              <a:rPr lang="en-US" sz="3200" b="1" dirty="0"/>
            </a:br>
            <a:r>
              <a:rPr lang="en-US" sz="3200" b="1" dirty="0"/>
              <a:t>(ii) Current North American dissertations</a:t>
            </a:r>
          </a:p>
        </p:txBody>
      </p:sp>
      <p:pic>
        <p:nvPicPr>
          <p:cNvPr id="5" name="Content Placeholder 4">
            <a:extLst>
              <a:ext uri="{FF2B5EF4-FFF2-40B4-BE49-F238E27FC236}">
                <a16:creationId xmlns:a16="http://schemas.microsoft.com/office/drawing/2014/main" id="{3476DE60-9169-1543-AEBC-AFE8A24E57E5}"/>
              </a:ext>
            </a:extLst>
          </p:cNvPr>
          <p:cNvPicPr>
            <a:picLocks noGrp="1" noChangeAspect="1"/>
          </p:cNvPicPr>
          <p:nvPr>
            <p:ph idx="1"/>
          </p:nvPr>
        </p:nvPicPr>
        <p:blipFill>
          <a:blip r:embed="rId2"/>
          <a:stretch>
            <a:fillRect/>
          </a:stretch>
        </p:blipFill>
        <p:spPr>
          <a:xfrm>
            <a:off x="2461260" y="1542770"/>
            <a:ext cx="7269480" cy="4846320"/>
          </a:xfrm>
        </p:spPr>
      </p:pic>
    </p:spTree>
    <p:extLst>
      <p:ext uri="{BB962C8B-B14F-4D97-AF65-F5344CB8AC3E}">
        <p14:creationId xmlns:p14="http://schemas.microsoft.com/office/powerpoint/2010/main" val="23354884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A17A2C-424D-CF40-873E-5D6739F38B8C}"/>
              </a:ext>
            </a:extLst>
          </p:cNvPr>
          <p:cNvSpPr>
            <a:spLocks noGrp="1"/>
          </p:cNvSpPr>
          <p:nvPr>
            <p:ph type="title"/>
          </p:nvPr>
        </p:nvSpPr>
        <p:spPr>
          <a:xfrm>
            <a:off x="824753" y="109631"/>
            <a:ext cx="10515600" cy="1325563"/>
          </a:xfrm>
        </p:spPr>
        <p:txBody>
          <a:bodyPr>
            <a:normAutofit/>
          </a:bodyPr>
          <a:lstStyle/>
          <a:p>
            <a:pPr algn="ctr"/>
            <a:r>
              <a:rPr lang="en-US" sz="2800" b="1" dirty="0"/>
              <a:t>Current work in modern British history:</a:t>
            </a:r>
            <a:br>
              <a:rPr lang="en-US" sz="2800" b="1" dirty="0"/>
            </a:br>
            <a:r>
              <a:rPr lang="en-US" sz="2800" b="1" dirty="0"/>
              <a:t>(iii) TCBH article submissions (80% UK-based in 2017)</a:t>
            </a:r>
          </a:p>
        </p:txBody>
      </p:sp>
      <p:pic>
        <p:nvPicPr>
          <p:cNvPr id="5" name="Content Placeholder 4">
            <a:extLst>
              <a:ext uri="{FF2B5EF4-FFF2-40B4-BE49-F238E27FC236}">
                <a16:creationId xmlns:a16="http://schemas.microsoft.com/office/drawing/2014/main" id="{845BAE4B-0C93-0441-B290-A5DEBAE6BA25}"/>
              </a:ext>
            </a:extLst>
          </p:cNvPr>
          <p:cNvPicPr>
            <a:picLocks noGrp="1" noChangeAspect="1"/>
          </p:cNvPicPr>
          <p:nvPr>
            <p:ph idx="1"/>
          </p:nvPr>
        </p:nvPicPr>
        <p:blipFill>
          <a:blip r:embed="rId2"/>
          <a:stretch>
            <a:fillRect/>
          </a:stretch>
        </p:blipFill>
        <p:spPr>
          <a:xfrm>
            <a:off x="2131954" y="1435194"/>
            <a:ext cx="7901198" cy="5120640"/>
          </a:xfrm>
        </p:spPr>
      </p:pic>
    </p:spTree>
    <p:extLst>
      <p:ext uri="{BB962C8B-B14F-4D97-AF65-F5344CB8AC3E}">
        <p14:creationId xmlns:p14="http://schemas.microsoft.com/office/powerpoint/2010/main" val="22892114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84C9E8-37B1-904D-92CC-D4C2FE66178C}"/>
              </a:ext>
            </a:extLst>
          </p:cNvPr>
          <p:cNvSpPr>
            <a:spLocks noGrp="1"/>
          </p:cNvSpPr>
          <p:nvPr>
            <p:ph type="title"/>
          </p:nvPr>
        </p:nvSpPr>
        <p:spPr>
          <a:xfrm>
            <a:off x="838200" y="365125"/>
            <a:ext cx="10515600" cy="1460500"/>
          </a:xfrm>
        </p:spPr>
        <p:txBody>
          <a:bodyPr>
            <a:normAutofit/>
          </a:bodyPr>
          <a:lstStyle/>
          <a:p>
            <a:pPr algn="ctr"/>
            <a:r>
              <a:rPr lang="en-US" sz="3600" b="1" dirty="0"/>
              <a:t>Current work in modern British history:</a:t>
            </a:r>
            <a:br>
              <a:rPr lang="en-US" sz="3600" b="1" dirty="0"/>
            </a:br>
            <a:r>
              <a:rPr lang="en-US" sz="3600" b="1" dirty="0"/>
              <a:t>(iv) Imperial history</a:t>
            </a:r>
            <a:endParaRPr lang="en-US" dirty="0"/>
          </a:p>
        </p:txBody>
      </p:sp>
      <p:sp>
        <p:nvSpPr>
          <p:cNvPr id="3" name="Content Placeholder 2">
            <a:extLst>
              <a:ext uri="{FF2B5EF4-FFF2-40B4-BE49-F238E27FC236}">
                <a16:creationId xmlns:a16="http://schemas.microsoft.com/office/drawing/2014/main" id="{8696686F-55E6-3349-9BD2-D0133A7223EE}"/>
              </a:ext>
            </a:extLst>
          </p:cNvPr>
          <p:cNvSpPr>
            <a:spLocks noGrp="1"/>
          </p:cNvSpPr>
          <p:nvPr>
            <p:ph idx="1"/>
          </p:nvPr>
        </p:nvSpPr>
        <p:spPr/>
        <p:txBody>
          <a:bodyPr>
            <a:normAutofit fontScale="92500" lnSpcReduction="10000"/>
          </a:bodyPr>
          <a:lstStyle/>
          <a:p>
            <a:r>
              <a:rPr lang="en-US" b="1" dirty="0"/>
              <a:t>A rich field: </a:t>
            </a:r>
            <a:r>
              <a:rPr lang="en-US" dirty="0"/>
              <a:t>Topics under “imperial history” among current NACBS dissertations include slavery (x2), legal history (x2), commodities (x2), violence, settler colonialism, political economy, comparative empires, commemoration, the history of medicine, Scotland.</a:t>
            </a:r>
          </a:p>
          <a:p>
            <a:r>
              <a:rPr lang="en-US" b="1" dirty="0"/>
              <a:t>Exemplary concentrations include:</a:t>
            </a:r>
            <a:endParaRPr lang="en-US" dirty="0"/>
          </a:p>
          <a:p>
            <a:pPr marL="971550" lvl="1" indent="-514350">
              <a:buFont typeface="+mj-lt"/>
              <a:buAutoNum type="arabicPeriod"/>
            </a:pPr>
            <a:r>
              <a:rPr lang="en-US" dirty="0"/>
              <a:t>Empire’s impact upon metropolitan Britain: </a:t>
            </a:r>
            <a:r>
              <a:rPr lang="en-US" dirty="0" err="1"/>
              <a:t>Jordanna</a:t>
            </a:r>
            <a:r>
              <a:rPr lang="en-US" dirty="0"/>
              <a:t> </a:t>
            </a:r>
            <a:r>
              <a:rPr lang="en-US" dirty="0" err="1"/>
              <a:t>Bailkin</a:t>
            </a:r>
            <a:r>
              <a:rPr lang="en-US" dirty="0"/>
              <a:t>, </a:t>
            </a:r>
            <a:r>
              <a:rPr lang="en-US" i="1" dirty="0"/>
              <a:t>The Afterlife of Empire </a:t>
            </a:r>
            <a:r>
              <a:rPr lang="en-US" dirty="0"/>
              <a:t>(2012).</a:t>
            </a:r>
          </a:p>
          <a:p>
            <a:pPr marL="971550" lvl="1" indent="-514350">
              <a:buFont typeface="+mj-lt"/>
              <a:buAutoNum type="arabicPeriod"/>
            </a:pPr>
            <a:r>
              <a:rPr lang="en-US" dirty="0"/>
              <a:t>Settler colonialism: James </a:t>
            </a:r>
            <a:r>
              <a:rPr lang="en-US" dirty="0" err="1"/>
              <a:t>Belich</a:t>
            </a:r>
            <a:r>
              <a:rPr lang="en-US" dirty="0"/>
              <a:t>, </a:t>
            </a:r>
            <a:r>
              <a:rPr lang="en-US" i="1" dirty="0"/>
              <a:t>Replenishing the Earth </a:t>
            </a:r>
            <a:r>
              <a:rPr lang="en-US" dirty="0"/>
              <a:t>(2009).</a:t>
            </a:r>
          </a:p>
          <a:p>
            <a:pPr marL="971550" lvl="1" indent="-514350">
              <a:buFont typeface="+mj-lt"/>
              <a:buAutoNum type="arabicPeriod"/>
            </a:pPr>
            <a:r>
              <a:rPr lang="en-US" dirty="0"/>
              <a:t>Commodity studies: Erika Rappaport, </a:t>
            </a:r>
            <a:r>
              <a:rPr lang="en-US" i="1" dirty="0"/>
              <a:t>How Tea Shaped the Modern World </a:t>
            </a:r>
            <a:r>
              <a:rPr lang="en-US" dirty="0"/>
              <a:t>(2017).</a:t>
            </a:r>
          </a:p>
          <a:p>
            <a:pPr marL="971550" lvl="1" indent="-514350">
              <a:buFont typeface="+mj-lt"/>
              <a:buAutoNum type="arabicPeriod"/>
            </a:pPr>
            <a:r>
              <a:rPr lang="en-US" dirty="0"/>
              <a:t>Slavery and the British Empire: Catherine Hall et al., </a:t>
            </a:r>
            <a:r>
              <a:rPr lang="en-US" i="1" dirty="0"/>
              <a:t>The Legacies of British Slave-Ownership</a:t>
            </a:r>
            <a:r>
              <a:rPr lang="en-US" dirty="0"/>
              <a:t> (2014).</a:t>
            </a:r>
          </a:p>
          <a:p>
            <a:pPr marL="457200" lvl="1" indent="0">
              <a:buNone/>
            </a:pPr>
            <a:endParaRPr lang="en-US" i="1" dirty="0"/>
          </a:p>
          <a:p>
            <a:pPr marL="457200" lvl="1" indent="0">
              <a:buNone/>
            </a:pPr>
            <a:endParaRPr lang="en-US" i="1" dirty="0"/>
          </a:p>
        </p:txBody>
      </p:sp>
    </p:spTree>
    <p:extLst>
      <p:ext uri="{BB962C8B-B14F-4D97-AF65-F5344CB8AC3E}">
        <p14:creationId xmlns:p14="http://schemas.microsoft.com/office/powerpoint/2010/main" val="3280422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Georgia">
      <a:maj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docProps/app.xml><?xml version="1.0" encoding="utf-8"?>
<Properties xmlns="http://schemas.openxmlformats.org/officeDocument/2006/extended-properties" xmlns:vt="http://schemas.openxmlformats.org/officeDocument/2006/docPropsVTypes">
  <Template>Office Theme</Template>
  <TotalTime>660</TotalTime>
  <Words>1155</Words>
  <Application>Microsoft Macintosh PowerPoint</Application>
  <PresentationFormat>Widescreen</PresentationFormat>
  <Paragraphs>74</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Georgia</vt:lpstr>
      <vt:lpstr>Wingdings</vt:lpstr>
      <vt:lpstr>Office Theme</vt:lpstr>
      <vt:lpstr>“‘Britain and the World’  in the World of British History”</vt:lpstr>
      <vt:lpstr>“Britain &amp; the World”</vt:lpstr>
      <vt:lpstr>A bifurcating field?  Imperial history on either side of the Atlantic</vt:lpstr>
      <vt:lpstr>NACBS Report on the State and Future of British Studies in North America (1999):</vt:lpstr>
      <vt:lpstr>Current work in modern British history:  (i) NACBS prize-winning books &amp; articles, 2005-2017 </vt:lpstr>
      <vt:lpstr>Current work in modern British history:  (i) NACBS prize-winning books, 2008-2017 (imperial books underlined)</vt:lpstr>
      <vt:lpstr>Current work in modern British history: (ii) Current North American dissertations</vt:lpstr>
      <vt:lpstr>Current work in modern British history: (iii) TCBH article submissions (80% UK-based in 2017)</vt:lpstr>
      <vt:lpstr>Current work in modern British history: (iv) Imperial history</vt:lpstr>
      <vt:lpstr>Issues for consideration in searching and hiring: (i) Where is the field of British history now?</vt:lpstr>
      <vt:lpstr>Issues for consideration in searching and hiring: (ii) Where is the field of British history going?</vt:lpstr>
      <vt:lpstr>Issues for consideration in searching and hiring: (iii) What gets left out?</vt:lpstr>
      <vt:lpstr>Issues for consideration in searching and hiring: (iv) What is the most intellectually diverse pool?</vt:lpstr>
      <vt:lpstr>Conclusions and considerations:</vt:lpstr>
      <vt:lpstr>Further reading:</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Mac User</dc:creator>
  <cp:lastModifiedBy>Microsoft Office User</cp:lastModifiedBy>
  <cp:revision>29</cp:revision>
  <dcterms:created xsi:type="dcterms:W3CDTF">2018-09-16T01:15:21Z</dcterms:created>
  <dcterms:modified xsi:type="dcterms:W3CDTF">2020-05-15T01:23:15Z</dcterms:modified>
</cp:coreProperties>
</file>